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59400" y="2230560"/>
            <a:ext cx="2761920" cy="1370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180;p19"/>
          <p:cNvPicPr/>
          <p:nvPr/>
        </p:nvPicPr>
        <p:blipFill>
          <a:blip r:embed="rId2"/>
          <a:srcRect t="11777" b="1177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Google Shape;181;p19"/>
          <p:cNvPicPr/>
          <p:nvPr/>
        </p:nvPicPr>
        <p:blipFill>
          <a:blip r:embed="rId3"/>
          <a:srcRect t="12364" r="1545" b="12369"/>
          <a:stretch/>
        </p:blipFill>
        <p:spPr>
          <a:xfrm>
            <a:off x="432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4680" y="2016720"/>
            <a:ext cx="32173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724680" y="3291120"/>
            <a:ext cx="32173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87;p20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2" name="Google Shape;189;p20"/>
          <p:cNvGrpSpPr/>
          <p:nvPr/>
        </p:nvGrpSpPr>
        <p:grpSpPr>
          <a:xfrm>
            <a:off x="2595600" y="1511280"/>
            <a:ext cx="6312960" cy="3403440"/>
            <a:chOff x="2595600" y="1511280"/>
            <a:chExt cx="6312960" cy="3403440"/>
          </a:xfrm>
        </p:grpSpPr>
        <p:sp>
          <p:nvSpPr>
            <p:cNvPr id="83" name="Google Shape;190;p20"/>
            <p:cNvSpPr/>
            <p:nvPr/>
          </p:nvSpPr>
          <p:spPr>
            <a:xfrm>
              <a:off x="259560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4" name="Google Shape;191;p20"/>
            <p:cNvSpPr/>
            <p:nvPr/>
          </p:nvSpPr>
          <p:spPr>
            <a:xfrm>
              <a:off x="680256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5" name="Google Shape;192;p20"/>
            <p:cNvSpPr/>
            <p:nvPr/>
          </p:nvSpPr>
          <p:spPr>
            <a:xfrm>
              <a:off x="469908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6" name="Google Shape;193;p20"/>
            <p:cNvSpPr/>
            <p:nvPr/>
          </p:nvSpPr>
          <p:spPr>
            <a:xfrm>
              <a:off x="3827520" y="2387520"/>
              <a:ext cx="3958560" cy="176436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4160" tIns="74160" rIns="74160" bIns="741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7" name="Google Shape;194;p20"/>
            <p:cNvSpPr/>
            <p:nvPr/>
          </p:nvSpPr>
          <p:spPr>
            <a:xfrm>
              <a:off x="469908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8" name="Google Shape;195;p20"/>
            <p:cNvSpPr/>
            <p:nvPr/>
          </p:nvSpPr>
          <p:spPr>
            <a:xfrm>
              <a:off x="680256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9" name="Google Shape;196;p20"/>
            <p:cNvSpPr/>
            <p:nvPr/>
          </p:nvSpPr>
          <p:spPr>
            <a:xfrm>
              <a:off x="259560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90" name="Google Shape;197;p20"/>
          <p:cNvSpPr/>
          <p:nvPr/>
        </p:nvSpPr>
        <p:spPr>
          <a:xfrm>
            <a:off x="5740920" y="3203640"/>
            <a:ext cx="2632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426480" y="2114640"/>
            <a:ext cx="2594880" cy="952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3;p3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30520" y="2866680"/>
            <a:ext cx="3154320" cy="167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5330520" y="2173320"/>
            <a:ext cx="1267920" cy="83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200;p21"/>
          <p:cNvPicPr/>
          <p:nvPr/>
        </p:nvPicPr>
        <p:blipFill>
          <a:blip r:embed="rId2"/>
          <a:srcRect t="12364" r="773" b="12369"/>
          <a:stretch/>
        </p:blipFill>
        <p:spPr>
          <a:xfrm>
            <a:off x="-71640" y="0"/>
            <a:ext cx="921528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202;p22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432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17;p4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9" name="Google Shape;18;p4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100" name="Google Shape;19;p4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1" name="Google Shape;20;p4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2" name="Google Shape;21;p4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3" name="Google Shape;22;p4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4" name="Google Shape;23;p4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5" name="Google Shape;24;p4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6" name="Google Shape;25;p4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5555160" y="3120480"/>
            <a:ext cx="2701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29;p5"/>
          <p:cNvPicPr/>
          <p:nvPr/>
        </p:nvPicPr>
        <p:blipFill>
          <a:blip r:embed="rId2"/>
          <a:srcRect t="12369" r="1545" b="1236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0" name="Google Shape;30;p5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111" name="Google Shape;31;p5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2" name="Google Shape;32;p5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3" name="Google Shape;33;p5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4" name="Google Shape;34;p5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5" name="Google Shape;35;p5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6" name="Google Shape;36;p5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7" name="Google Shape;37;p5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44;p6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0" name="Google Shape;45;p6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121" name="Google Shape;46;p6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2" name="Google Shape;47;p6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3" name="Google Shape;48;p6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4" name="Google Shape;49;p6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5" name="Google Shape;50;p6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6" name="Google Shape;51;p6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7" name="Google Shape;52;p6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55;p7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730120" y="228600"/>
            <a:ext cx="318492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60;p8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9;p11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63;p9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6" name="Google Shape;64;p9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137" name="Google Shape;65;p9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8" name="Google Shape;66;p9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9" name="Google Shape;67;p9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0" name="Google Shape;68;p9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1" name="Google Shape;69;p9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2" name="Google Shape;70;p9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3" name="Google Shape;71;p9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228600" y="4549680"/>
            <a:ext cx="2801520" cy="3650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08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211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4;p13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" name="Google Shape;85;p13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7" name="Google Shape;86;p13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" name="Google Shape;87;p13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" name="Google Shape;88;p13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" name="Google Shape;89;p13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" name="Google Shape;90;p13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" name="Google Shape;91;p13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" name="Google Shape;92;p13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86680" y="373176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886680" y="237744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title"/>
          </p:nvPr>
        </p:nvSpPr>
        <p:spPr>
          <a:xfrm>
            <a:off x="887400" y="1700640"/>
            <a:ext cx="6001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886680" y="305460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title"/>
          </p:nvPr>
        </p:nvSpPr>
        <p:spPr>
          <a:xfrm>
            <a:off x="4337640" y="237780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title"/>
          </p:nvPr>
        </p:nvSpPr>
        <p:spPr>
          <a:xfrm>
            <a:off x="4337640" y="305496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7"/>
          <p:cNvSpPr>
            <a:spLocks noGrp="1"/>
          </p:cNvSpPr>
          <p:nvPr>
            <p:ph type="title"/>
          </p:nvPr>
        </p:nvSpPr>
        <p:spPr>
          <a:xfrm>
            <a:off x="4337640" y="373176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8"/>
          <p:cNvSpPr>
            <a:spLocks noGrp="1"/>
          </p:cNvSpPr>
          <p:nvPr>
            <p:ph type="title"/>
          </p:nvPr>
        </p:nvSpPr>
        <p:spPr>
          <a:xfrm>
            <a:off x="4337640" y="1700640"/>
            <a:ext cx="6012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9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11;p14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" name="Google Shape;112;p14"/>
          <p:cNvGrpSpPr/>
          <p:nvPr/>
        </p:nvGrpSpPr>
        <p:grpSpPr>
          <a:xfrm>
            <a:off x="235440" y="228600"/>
            <a:ext cx="8672760" cy="4685760"/>
            <a:chOff x="235440" y="228600"/>
            <a:chExt cx="8672760" cy="4685760"/>
          </a:xfrm>
        </p:grpSpPr>
        <p:sp>
          <p:nvSpPr>
            <p:cNvPr id="25" name="Google Shape;113;p14"/>
            <p:cNvSpPr/>
            <p:nvPr/>
          </p:nvSpPr>
          <p:spPr>
            <a:xfrm>
              <a:off x="235440" y="22860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6" name="Google Shape;114;p14"/>
            <p:cNvSpPr/>
            <p:nvPr/>
          </p:nvSpPr>
          <p:spPr>
            <a:xfrm>
              <a:off x="6014880" y="22860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7" name="Google Shape;115;p14"/>
            <p:cNvSpPr/>
            <p:nvPr/>
          </p:nvSpPr>
          <p:spPr>
            <a:xfrm>
              <a:off x="3125160" y="22860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" name="Google Shape;116;p14"/>
            <p:cNvSpPr/>
            <p:nvPr/>
          </p:nvSpPr>
          <p:spPr>
            <a:xfrm>
              <a:off x="192780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" name="Google Shape;117;p14"/>
            <p:cNvSpPr/>
            <p:nvPr/>
          </p:nvSpPr>
          <p:spPr>
            <a:xfrm>
              <a:off x="3125160" y="257184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0" name="Google Shape;118;p14"/>
            <p:cNvSpPr/>
            <p:nvPr/>
          </p:nvSpPr>
          <p:spPr>
            <a:xfrm>
              <a:off x="6014880" y="257184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" name="Google Shape;119;p14"/>
            <p:cNvSpPr/>
            <p:nvPr/>
          </p:nvSpPr>
          <p:spPr>
            <a:xfrm>
              <a:off x="235440" y="257184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23;p15"/>
          <p:cNvPicPr/>
          <p:nvPr/>
        </p:nvPicPr>
        <p:blipFill>
          <a:blip r:embed="rId2"/>
          <a:srcRect t="12364" b="12369"/>
          <a:stretch/>
        </p:blipFill>
        <p:spPr>
          <a:xfrm>
            <a:off x="720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12440" y="793080"/>
            <a:ext cx="4829760" cy="163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12440" y="2594520"/>
            <a:ext cx="4829760" cy="199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71920" y="228600"/>
            <a:ext cx="26434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4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28;p16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9" name="Google Shape;129;p16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40" name="Google Shape;130;p16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1" name="Google Shape;131;p16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2" name="Google Shape;132;p16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3" name="Google Shape;133;p16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" name="Google Shape;134;p16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" name="Google Shape;135;p16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6" name="Google Shape;136;p16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39;p17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432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" name="Google Shape;140;p17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50" name="Google Shape;141;p17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" name="Google Shape;142;p17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2" name="Google Shape;143;p17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3" name="Google Shape;144;p17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" name="Google Shape;145;p17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" name="Google Shape;146;p17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6" name="Google Shape;147;p17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87040" y="2543040"/>
            <a:ext cx="6786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885240" y="1585440"/>
            <a:ext cx="677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/>
          </p:nvPr>
        </p:nvSpPr>
        <p:spPr>
          <a:xfrm>
            <a:off x="887040" y="3504600"/>
            <a:ext cx="677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156;p18"/>
          <p:cNvPicPr/>
          <p:nvPr/>
        </p:nvPicPr>
        <p:blipFill>
          <a:blip r:embed="rId2"/>
          <a:srcRect t="12364" r="1545" b="12369"/>
          <a:stretch/>
        </p:blipFill>
        <p:spPr>
          <a:xfrm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2" name="Google Shape;157;p18"/>
          <p:cNvGrpSpPr/>
          <p:nvPr/>
        </p:nvGrpSpPr>
        <p:grpSpPr>
          <a:xfrm>
            <a:off x="229680" y="236880"/>
            <a:ext cx="8672760" cy="4669560"/>
            <a:chOff x="229680" y="236880"/>
            <a:chExt cx="8672760" cy="4669560"/>
          </a:xfrm>
        </p:grpSpPr>
        <p:sp>
          <p:nvSpPr>
            <p:cNvPr id="63" name="Google Shape;158;p18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" name="Google Shape;159;p18"/>
            <p:cNvSpPr/>
            <p:nvPr/>
          </p:nvSpPr>
          <p:spPr>
            <a:xfrm>
              <a:off x="600912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5" name="Google Shape;160;p18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6" name="Google Shape;161;p18"/>
            <p:cNvSpPr/>
            <p:nvPr/>
          </p:nvSpPr>
          <p:spPr>
            <a:xfrm>
              <a:off x="1922040" y="1442160"/>
              <a:ext cx="5438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7" name="Google Shape;162;p18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8" name="Google Shape;163;p18"/>
            <p:cNvSpPr/>
            <p:nvPr/>
          </p:nvSpPr>
          <p:spPr>
            <a:xfrm>
              <a:off x="600912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" name="Google Shape;164;p18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657320" y="3719520"/>
            <a:ext cx="5083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887040" y="3719520"/>
            <a:ext cx="5083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title"/>
          </p:nvPr>
        </p:nvSpPr>
        <p:spPr>
          <a:xfrm>
            <a:off x="887040" y="2938320"/>
            <a:ext cx="5076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title"/>
          </p:nvPr>
        </p:nvSpPr>
        <p:spPr>
          <a:xfrm>
            <a:off x="4657320" y="2938320"/>
            <a:ext cx="5083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title"/>
          </p:nvPr>
        </p:nvSpPr>
        <p:spPr>
          <a:xfrm>
            <a:off x="887040" y="2156760"/>
            <a:ext cx="5083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title"/>
          </p:nvPr>
        </p:nvSpPr>
        <p:spPr>
          <a:xfrm>
            <a:off x="4657320" y="2156760"/>
            <a:ext cx="5083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2"/>
                </a:solidFill>
                <a:effectLst/>
                <a:uFillTx/>
                <a:latin typeface="Afacad Flux"/>
                <a:ea typeface="Afacad Flux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title"/>
          </p:nvPr>
        </p:nvSpPr>
        <p:spPr>
          <a:xfrm>
            <a:off x="887040" y="671760"/>
            <a:ext cx="7369560" cy="77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218;p27"/>
          <p:cNvGrpSpPr/>
          <p:nvPr/>
        </p:nvGrpSpPr>
        <p:grpSpPr>
          <a:xfrm>
            <a:off x="235440" y="1511280"/>
            <a:ext cx="4209480" cy="3403440"/>
            <a:chOff x="235440" y="1511280"/>
            <a:chExt cx="4209480" cy="3403440"/>
          </a:xfrm>
        </p:grpSpPr>
        <p:sp>
          <p:nvSpPr>
            <p:cNvPr id="153" name="Google Shape;219;p27"/>
            <p:cNvSpPr/>
            <p:nvPr/>
          </p:nvSpPr>
          <p:spPr>
            <a:xfrm>
              <a:off x="23544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4" name="Google Shape;220;p27"/>
            <p:cNvSpPr/>
            <p:nvPr/>
          </p:nvSpPr>
          <p:spPr>
            <a:xfrm>
              <a:off x="233892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5" name="Google Shape;221;p27"/>
            <p:cNvSpPr/>
            <p:nvPr/>
          </p:nvSpPr>
          <p:spPr>
            <a:xfrm>
              <a:off x="1467360" y="2387520"/>
              <a:ext cx="2052000" cy="176436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4160" tIns="74160" rIns="74160" bIns="741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6" name="Google Shape;222;p27"/>
            <p:cNvSpPr/>
            <p:nvPr/>
          </p:nvSpPr>
          <p:spPr>
            <a:xfrm>
              <a:off x="233892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7" name="Google Shape;223;p27"/>
            <p:cNvSpPr/>
            <p:nvPr/>
          </p:nvSpPr>
          <p:spPr>
            <a:xfrm>
              <a:off x="23544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961920" y="3619440"/>
            <a:ext cx="233316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Analyse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territoriale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fracture numérique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dirty="0" err="1">
                <a:solidFill>
                  <a:schemeClr val="dk1"/>
                </a:solidFill>
                <a:latin typeface="Albert Sans"/>
              </a:rPr>
              <a:t>Realisee</a:t>
            </a:r>
            <a:r>
              <a:rPr lang="en-US" sz="1400" dirty="0">
                <a:solidFill>
                  <a:schemeClr val="dk1"/>
                </a:solidFill>
                <a:latin typeface="Albert Sans"/>
              </a:rPr>
              <a:t>  par SIWAR AJMI G3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961920" y="2228760"/>
            <a:ext cx="276192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5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Audit Mammo</a:t>
            </a:r>
            <a:endParaRPr lang="fr-FR" sz="45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85960" y="676440"/>
            <a:ext cx="73720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Conclusions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885960" y="1308325"/>
            <a:ext cx="5086080" cy="288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Le parc de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mammographie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Tunisie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quantitativement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bien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réparti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mais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fracture numérique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reste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un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défi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majeur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La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modernisation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priorité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garantir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un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dépistage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efficace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équitable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L’avenir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passe par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harmonisation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technologique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la mise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place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d’une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base de données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temps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réel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mieux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piloter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stratégies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nationales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santé.</a:t>
            </a:r>
            <a:endParaRPr lang="en-US" sz="1200" b="1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316;p32"/>
          <p:cNvGrpSpPr/>
          <p:nvPr/>
        </p:nvGrpSpPr>
        <p:grpSpPr>
          <a:xfrm>
            <a:off x="4572000" y="1565068"/>
            <a:ext cx="4209480" cy="3403440"/>
            <a:chOff x="4705560" y="1511280"/>
            <a:chExt cx="4209480" cy="3403440"/>
          </a:xfrm>
        </p:grpSpPr>
        <p:sp>
          <p:nvSpPr>
            <p:cNvPr id="170" name="Google Shape;317;p32"/>
            <p:cNvSpPr/>
            <p:nvPr/>
          </p:nvSpPr>
          <p:spPr>
            <a:xfrm>
              <a:off x="470556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1" name="Google Shape;318;p32"/>
            <p:cNvSpPr/>
            <p:nvPr/>
          </p:nvSpPr>
          <p:spPr>
            <a:xfrm>
              <a:off x="680904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2" name="Google Shape;319;p32"/>
            <p:cNvSpPr/>
            <p:nvPr/>
          </p:nvSpPr>
          <p:spPr>
            <a:xfrm>
              <a:off x="5937480" y="2387520"/>
              <a:ext cx="2052000" cy="176436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4160" tIns="74160" rIns="74160" bIns="741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3" name="Google Shape;320;p32"/>
            <p:cNvSpPr/>
            <p:nvPr/>
          </p:nvSpPr>
          <p:spPr>
            <a:xfrm>
              <a:off x="680904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4" name="Google Shape;321;p32"/>
            <p:cNvSpPr/>
            <p:nvPr/>
          </p:nvSpPr>
          <p:spPr>
            <a:xfrm>
              <a:off x="470556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334120" y="2867040"/>
            <a:ext cx="3152520" cy="167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Présentation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Générale</a:t>
            </a:r>
            <a:endParaRPr lang="fr-FR" sz="4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title"/>
          </p:nvPr>
        </p:nvSpPr>
        <p:spPr>
          <a:xfrm>
            <a:off x="5334120" y="2171880"/>
            <a:ext cx="126648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facad Flux"/>
              </a:rPr>
              <a:t>01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92;p30" title="pink-nature-landscape-with-vegetation (1).jpg"/>
          <p:cNvSpPr/>
          <p:nvPr/>
        </p:nvSpPr>
        <p:spPr>
          <a:xfrm flipH="1">
            <a:off x="6270840" y="228600"/>
            <a:ext cx="2643480" cy="4686120"/>
          </a:xfrm>
          <a:prstGeom prst="roundRect">
            <a:avLst>
              <a:gd name="adj" fmla="val 10969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78" name="Google Shape;293;p30"/>
          <p:cNvGrpSpPr/>
          <p:nvPr/>
        </p:nvGrpSpPr>
        <p:grpSpPr>
          <a:xfrm>
            <a:off x="229680" y="281033"/>
            <a:ext cx="5783040" cy="4669560"/>
            <a:chOff x="229680" y="236880"/>
            <a:chExt cx="5783040" cy="4669560"/>
          </a:xfrm>
        </p:grpSpPr>
        <p:sp>
          <p:nvSpPr>
            <p:cNvPr id="179" name="Google Shape;294;p30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0" name="Google Shape;295;p30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1" name="Google Shape;296;p30"/>
            <p:cNvSpPr/>
            <p:nvPr/>
          </p:nvSpPr>
          <p:spPr>
            <a:xfrm>
              <a:off x="1922040" y="1442160"/>
              <a:ext cx="2405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2" name="Google Shape;297;p30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3" name="Google Shape;298;p30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4828680" cy="162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Introduction: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99480" y="1623653"/>
            <a:ext cx="4828680" cy="199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L’audit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porte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sur le parc public de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mammographie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Tunisie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insistant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sur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l’évaluation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qualité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de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répartition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Ce travail 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présenté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par Siwar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Ajmi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met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l’accent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sur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l’importance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d’un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dépistage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précoce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équitable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cancer du sein dans le pays.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85960" y="676440"/>
            <a:ext cx="73720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Contexte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et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problématique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du cancer du sein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en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Tunisie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: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885960" y="1695600"/>
            <a:ext cx="5086080" cy="288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Le cancer du sein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le premier cancer chez la femme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tunisienne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problématique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centre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sur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capacité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réseau public à assurer un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dépistage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efficace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équitable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L’étude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cherche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à identifier les zones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présentant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fracture numérique entre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modernes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anciens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impactant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précision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diagnostic.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85960" y="676440"/>
            <a:ext cx="73720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Objectifs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de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l'audit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stratégique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885960" y="1695600"/>
            <a:ext cx="5086080" cy="288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L’audit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vise à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évaluer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</a:t>
            </a:r>
            <a:r>
              <a:rPr lang="en-US" sz="14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équité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territoriale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parc de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mammographie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Tunisie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mettant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évidence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fracture numérique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entre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anciens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modernes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Il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cherche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à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garantir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un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dépistage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précoce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équitable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cancer du sein,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identifiant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les zones sous-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équipées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proposant des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recommandations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stratégiques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améliorer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qualité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l’accès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aux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soins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316;p32"/>
          <p:cNvGrpSpPr/>
          <p:nvPr/>
        </p:nvGrpSpPr>
        <p:grpSpPr>
          <a:xfrm>
            <a:off x="4705560" y="1511280"/>
            <a:ext cx="4209480" cy="3403440"/>
            <a:chOff x="4705560" y="1511280"/>
            <a:chExt cx="4209480" cy="3403440"/>
          </a:xfrm>
        </p:grpSpPr>
        <p:sp>
          <p:nvSpPr>
            <p:cNvPr id="191" name="Google Shape;317;p32"/>
            <p:cNvSpPr/>
            <p:nvPr/>
          </p:nvSpPr>
          <p:spPr>
            <a:xfrm>
              <a:off x="470556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2" name="Google Shape;318;p32"/>
            <p:cNvSpPr/>
            <p:nvPr/>
          </p:nvSpPr>
          <p:spPr>
            <a:xfrm>
              <a:off x="6809040" y="151128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3" name="Google Shape;319;p32"/>
            <p:cNvSpPr/>
            <p:nvPr/>
          </p:nvSpPr>
          <p:spPr>
            <a:xfrm>
              <a:off x="5937480" y="2387520"/>
              <a:ext cx="2052000" cy="176436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4160" tIns="74160" rIns="74160" bIns="741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4" name="Google Shape;320;p32"/>
            <p:cNvSpPr/>
            <p:nvPr/>
          </p:nvSpPr>
          <p:spPr>
            <a:xfrm>
              <a:off x="680904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5" name="Google Shape;321;p32"/>
            <p:cNvSpPr/>
            <p:nvPr/>
          </p:nvSpPr>
          <p:spPr>
            <a:xfrm>
              <a:off x="4705560" y="3209760"/>
              <a:ext cx="2106000" cy="170496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8240" tIns="48240" rIns="48240" bIns="48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334120" y="2867040"/>
            <a:ext cx="3152520" cy="167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Analyse et résultats techniques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5334120" y="2171880"/>
            <a:ext cx="126648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facad Flux"/>
              </a:rPr>
              <a:t>02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85960" y="676440"/>
            <a:ext cx="73720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Méthodologie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et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outils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utilisés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pour les données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885960" y="1695600"/>
            <a:ext cx="5086080" cy="288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Les données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proviennent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sources ouvertes sur les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hôpitaux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publics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tunisiens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traitement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réalisé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avec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langage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R,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notamment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les packages </a:t>
            </a:r>
            <a:r>
              <a:rPr lang="en-US" sz="1400" b="0" i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Tidyverse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nettoyage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données et </a:t>
            </a:r>
            <a:r>
              <a:rPr lang="en-US" sz="1400" b="0" i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Ggplot2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visualisation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Les étapes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clés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comprennent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normalisation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noms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regroupement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région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et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calcul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totaux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analyser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l’équipement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par zone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géographique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85960" y="676440"/>
            <a:ext cx="73720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Analyse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technologique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du parc de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mammographie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885960" y="1447560"/>
            <a:ext cx="5086080" cy="288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L’analyse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technologique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met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lumière la proportion entre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i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numériques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modernes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</a:t>
            </a:r>
            <a:r>
              <a:rPr lang="en-US" sz="1400" b="0" i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conventionnels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anciens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graphique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forme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donut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illustre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cette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fracture numérique, crucial pour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précision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diagnostic. Le passage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vers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technologies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modernes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est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essentiel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pour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améliorer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qualité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du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dépistage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et la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fiabilité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résultats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à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l’échelle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nationale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92;p30" title="pink-nature-landscape-with-vegetation (1).jpg"/>
          <p:cNvSpPr/>
          <p:nvPr/>
        </p:nvSpPr>
        <p:spPr>
          <a:xfrm flipH="1">
            <a:off x="6270840" y="228600"/>
            <a:ext cx="2643480" cy="4686120"/>
          </a:xfrm>
          <a:prstGeom prst="roundRect">
            <a:avLst>
              <a:gd name="adj" fmla="val 10969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203" name="Google Shape;293;p30"/>
          <p:cNvGrpSpPr/>
          <p:nvPr/>
        </p:nvGrpSpPr>
        <p:grpSpPr>
          <a:xfrm>
            <a:off x="229680" y="236880"/>
            <a:ext cx="5783040" cy="4669560"/>
            <a:chOff x="229680" y="236880"/>
            <a:chExt cx="5783040" cy="4669560"/>
          </a:xfrm>
        </p:grpSpPr>
        <p:sp>
          <p:nvSpPr>
            <p:cNvPr id="204" name="Google Shape;294;p30"/>
            <p:cNvSpPr/>
            <p:nvPr/>
          </p:nvSpPr>
          <p:spPr>
            <a:xfrm>
              <a:off x="22968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5" name="Google Shape;295;p30"/>
            <p:cNvSpPr/>
            <p:nvPr/>
          </p:nvSpPr>
          <p:spPr>
            <a:xfrm>
              <a:off x="3119400" y="23688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6" name="Google Shape;296;p30"/>
            <p:cNvSpPr/>
            <p:nvPr/>
          </p:nvSpPr>
          <p:spPr>
            <a:xfrm>
              <a:off x="1922040" y="1442160"/>
              <a:ext cx="2405520" cy="24242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1880" tIns="101880" rIns="101880" bIns="101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7" name="Google Shape;297;p30"/>
            <p:cNvSpPr/>
            <p:nvPr/>
          </p:nvSpPr>
          <p:spPr>
            <a:xfrm>
              <a:off x="311940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8" name="Google Shape;298;p30"/>
            <p:cNvSpPr/>
            <p:nvPr/>
          </p:nvSpPr>
          <p:spPr>
            <a:xfrm>
              <a:off x="229680" y="2563920"/>
              <a:ext cx="2893320" cy="2342520"/>
            </a:xfrm>
            <a:prstGeom prst="roundRect">
              <a:avLst>
                <a:gd name="adj" fmla="val 20853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240" tIns="66240" rIns="66240" bIns="662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4828680" cy="162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Analyse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géographique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 et validation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Afacad Flux"/>
                <a:ea typeface="Afacad Flux"/>
              </a:rPr>
              <a:t>statistique</a:t>
            </a:r>
            <a:endParaRPr lang="fr-FR" sz="30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714240" y="2231100"/>
            <a:ext cx="4828680" cy="199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La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répartition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machines a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été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évaluée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par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région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à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l’aide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d’un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graphique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barres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colorées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Le test de Shapiro-Wilk avec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p-value de 0.80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confirme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normalité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indiquant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distribution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équilibrée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équipements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sur le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territoire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La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régression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montre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également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une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stabilité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des installations,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soutenant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l’équité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quantitative malgré des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disparités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1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technologiques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fr-FR" sz="1200" b="1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stel Pink Color by Slidesgo">
  <a:themeElements>
    <a:clrScheme name="Simple Light">
      <a:dk1>
        <a:srgbClr val="822651"/>
      </a:dk1>
      <a:lt1>
        <a:srgbClr val="FBCEDE"/>
      </a:lt1>
      <a:dk2>
        <a:srgbClr val="822651"/>
      </a:dk2>
      <a:lt2>
        <a:srgbClr val="FFEAF1"/>
      </a:lt2>
      <a:accent1>
        <a:srgbClr val="F7B3CB"/>
      </a:accent1>
      <a:accent2>
        <a:srgbClr val="E098B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2265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457</Words>
  <Application>Microsoft Office PowerPoint</Application>
  <PresentationFormat>Affichage à l'écran (16:9)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Afacad Flux</vt:lpstr>
      <vt:lpstr>Albert Sans</vt:lpstr>
      <vt:lpstr>Arial</vt:lpstr>
      <vt:lpstr>Calibri</vt:lpstr>
      <vt:lpstr>OpenSymbol</vt:lpstr>
      <vt:lpstr>Symbol</vt:lpstr>
      <vt:lpstr>Wingdings</vt:lpstr>
      <vt:lpstr>Pastel Pink Color by Slidesgo</vt:lpstr>
      <vt:lpstr>Slidesgo Final Pages</vt:lpstr>
      <vt:lpstr>Audit Mammo</vt:lpstr>
      <vt:lpstr>Présentation Générale</vt:lpstr>
      <vt:lpstr>Introduction:</vt:lpstr>
      <vt:lpstr>Contexte et problématique du cancer du sein en Tunisie:</vt:lpstr>
      <vt:lpstr>Objectifs de l'audit stratégique</vt:lpstr>
      <vt:lpstr>Analyse et résultats techniques</vt:lpstr>
      <vt:lpstr>Méthodologie et outils utilisés pour les données</vt:lpstr>
      <vt:lpstr>Analyse technologique du parc de mammographie</vt:lpstr>
      <vt:lpstr>Analyse géographique et validation statistique</vt:lpstr>
      <vt:lpstr>Conclusions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AJMI Siwar</cp:lastModifiedBy>
  <cp:revision>1</cp:revision>
  <dcterms:modified xsi:type="dcterms:W3CDTF">2026-01-07T12:25:23Z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2026-01-07T12:17:11Z</dcterms:created>
  <dc:creator>Unknown Creator</dc:creator>
  <dc:description/>
  <dc:language>en-US</dc:language>
  <cp:lastModifiedBy>Unknown Creator</cp:lastModifiedBy>
  <dcterms:modified xsi:type="dcterms:W3CDTF">2026-01-07T12:17:11Z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